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265" r:id="rId4"/>
    <p:sldId id="268" r:id="rId5"/>
    <p:sldId id="269" r:id="rId6"/>
    <p:sldId id="272" r:id="rId7"/>
    <p:sldId id="274" r:id="rId8"/>
    <p:sldId id="279" r:id="rId9"/>
    <p:sldId id="280" r:id="rId10"/>
    <p:sldId id="281" r:id="rId11"/>
    <p:sldId id="282" r:id="rId12"/>
    <p:sldId id="293" r:id="rId13"/>
  </p:sldIdLst>
  <p:sldSz cx="9144000" cy="6858000" type="screen4x3"/>
  <p:notesSz cx="6858000" cy="9144000"/>
  <p:embeddedFontLst>
    <p:embeddedFont>
      <p:font typeface="Righteous" panose="020B0604020202020204" charset="0"/>
      <p:regular r:id="rId15"/>
    </p:embeddedFont>
    <p:embeddedFont>
      <p:font typeface="Impact" panose="020B0806030902050204" pitchFamily="34" charset="0"/>
      <p:regular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Indie Flower" panose="020B0604020202020204" charset="0"/>
      <p:regular r:id="rId21"/>
    </p:embeddedFont>
    <p:embeddedFont>
      <p:font typeface="Caveat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ce4109f37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ce4109f37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ce4109f3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ce4109f37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ce4109f37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ce4109f37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8ce4109f37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8ce4109f37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ce4109f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ce4109f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ce4109f3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ce4109f3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ce4109f3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ce4109f3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ce4109f3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ce4109f3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e4109f3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e4109f3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ce4109f3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ce4109f3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ce4109f37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ce4109f37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ce4109f3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ce4109f3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hyperlink" Target="https://www.marion.k12.sc.us/Page/426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hyperlink" Target="mailto:jabbott@marion.k12.sc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853675" y="1324800"/>
            <a:ext cx="5065500" cy="21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W</a:t>
            </a:r>
            <a:r>
              <a:rPr lang="en" sz="47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" sz="47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" sz="470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r>
              <a:rPr lang="en" sz="4700">
                <a:solidFill>
                  <a:srgbClr val="00FF00"/>
                </a:solidFill>
                <a:latin typeface="Impact"/>
                <a:ea typeface="Impact"/>
                <a:cs typeface="Impact"/>
                <a:sym typeface="Impact"/>
              </a:rPr>
              <a:t>O</a:t>
            </a:r>
            <a:r>
              <a:rPr lang="en" sz="4700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M</a:t>
            </a:r>
            <a:r>
              <a:rPr lang="en" sz="47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" sz="4700"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" sz="470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" sz="4700">
                <a:solidFill>
                  <a:srgbClr val="00FF00"/>
                </a:solidFill>
                <a:latin typeface="Impact"/>
                <a:ea typeface="Impact"/>
                <a:cs typeface="Impact"/>
                <a:sym typeface="Impact"/>
              </a:rPr>
              <a:t>O</a:t>
            </a:r>
            <a:r>
              <a:rPr lang="en" sz="4700"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endParaRPr sz="4700"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Indie Flower"/>
                <a:ea typeface="Indie Flower"/>
                <a:cs typeface="Indie Flower"/>
                <a:sym typeface="Indie Flower"/>
              </a:rPr>
              <a:t>MEET THE </a:t>
            </a:r>
            <a:endParaRPr sz="4200"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Indie Flower"/>
                <a:ea typeface="Indie Flower"/>
                <a:cs typeface="Indie Flower"/>
                <a:sym typeface="Indie Flower"/>
              </a:rPr>
              <a:t>TEACHER NIGHT</a:t>
            </a:r>
            <a:endParaRPr sz="42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-215250" y="65250"/>
            <a:ext cx="95745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Mrs. Abbott ~ Kindergarten</a:t>
            </a:r>
            <a:endParaRPr sz="3700" dirty="0">
              <a:solidFill>
                <a:srgbClr val="0000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605075" y="1054900"/>
            <a:ext cx="1298700" cy="4250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712475" y="1366625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712475" y="1770900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712475" y="2175175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12475" y="2579450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712475" y="2983725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712475" y="3388000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694925" y="3792275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694925" y="4196550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694925" y="4600825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7092200" y="1054900"/>
            <a:ext cx="1298700" cy="4250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7199600" y="1144945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7207100" y="1557268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199600" y="1976598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7199600" y="2393481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199600" y="2827479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7199600" y="3259355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7207100" y="3677226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7207100" y="4109605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7207100" y="4530871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712475" y="1349818"/>
            <a:ext cx="1636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ighteous"/>
                <a:ea typeface="Righteous"/>
                <a:cs typeface="Righteous"/>
                <a:sym typeface="Righteous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4" action="ppaction://hlinksldjump"/>
              </a:rPr>
              <a:t>ABOUT ME</a:t>
            </a:r>
            <a:endParaRPr sz="120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539450" y="1680234"/>
            <a:ext cx="136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5" action="ppaction://hlinksldjump"/>
              </a:rPr>
              <a:t> </a:t>
            </a:r>
            <a:r>
              <a:rPr lang="en" sz="1100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5" action="ppaction://hlinksldjump"/>
              </a:rPr>
              <a:t>STUDENTS </a:t>
            </a:r>
            <a:endParaRPr sz="1100" dirty="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5" action="ppaction://hlinksldjump"/>
              </a:rPr>
              <a:t>ARRIVAL</a:t>
            </a:r>
            <a:endParaRPr sz="1000" dirty="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01300" y="2170666"/>
            <a:ext cx="1636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ighteous"/>
                <a:ea typeface="Righteous"/>
                <a:cs typeface="Righteous"/>
                <a:sym typeface="Righteous"/>
              </a:rPr>
              <a:t> </a:t>
            </a:r>
            <a:r>
              <a:rPr lang="en" sz="1200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6" action="ppaction://hlinksldjump"/>
              </a:rPr>
              <a:t>SCHEDULE</a:t>
            </a:r>
            <a:endParaRPr sz="1200" dirty="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36175" y="2553932"/>
            <a:ext cx="1636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ighteous"/>
                <a:ea typeface="Righteous"/>
                <a:cs typeface="Righteous"/>
                <a:sym typeface="Righteous"/>
              </a:rPr>
              <a:t> </a:t>
            </a:r>
            <a:r>
              <a:rPr lang="en" sz="1200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7" action="ppaction://hlinksldjump"/>
              </a:rPr>
              <a:t>RULES</a:t>
            </a:r>
            <a:endParaRPr sz="1200" dirty="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24099" y="2910209"/>
            <a:ext cx="1460651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latin typeface="Righteous"/>
                <a:ea typeface="Righteous"/>
                <a:cs typeface="Righteous"/>
                <a:sym typeface="Righteous"/>
                <a:hlinkClick r:id="rId8" action="ppaction://hlinksldjump"/>
              </a:rPr>
              <a:t>ASSIGNMENTS/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latin typeface="Righteous"/>
                <a:ea typeface="Righteous"/>
                <a:cs typeface="Righteous"/>
                <a:sym typeface="Righteous"/>
                <a:hlinkClick r:id="rId8" action="ppaction://hlinksldjump"/>
              </a:rPr>
              <a:t>GRADING</a:t>
            </a:r>
            <a:endParaRPr lang="en" sz="1100" dirty="0" smtClean="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828866" y="1128448"/>
            <a:ext cx="1636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ighteous"/>
                <a:ea typeface="Righteous"/>
                <a:cs typeface="Righteous"/>
                <a:sym typeface="Righteous"/>
              </a:rPr>
              <a:t>   </a:t>
            </a:r>
            <a:r>
              <a:rPr lang="en" sz="1200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9" action="ppaction://hlinksldjump"/>
              </a:rPr>
              <a:t>ATTENDANCE</a:t>
            </a:r>
            <a:endParaRPr sz="1200" dirty="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94" name="Google Shape;94;p13">
            <a:hlinkClick r:id="" action="ppaction://hlinkshowjump?jump=nextslide"/>
          </p:cNvPr>
          <p:cNvSpPr/>
          <p:nvPr/>
        </p:nvSpPr>
        <p:spPr>
          <a:xfrm>
            <a:off x="7425800" y="5646300"/>
            <a:ext cx="1360200" cy="91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7453575" y="0"/>
            <a:ext cx="1737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© fantastic teacher2020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44" name="Google Shape;124;p14"/>
          <p:cNvSpPr txBox="1"/>
          <p:nvPr/>
        </p:nvSpPr>
        <p:spPr>
          <a:xfrm>
            <a:off x="6885055" y="1541038"/>
            <a:ext cx="14862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ighteous"/>
                <a:ea typeface="Righteous"/>
                <a:cs typeface="Righteous"/>
                <a:sym typeface="Righteous"/>
              </a:rPr>
              <a:t>    </a:t>
            </a:r>
            <a:r>
              <a:rPr lang="en" sz="1200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10" action="ppaction://hlinksldjump"/>
              </a:rPr>
              <a:t>BIRTHDAYS</a:t>
            </a:r>
            <a:endParaRPr sz="1000" dirty="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5" name="Google Shape;125;p14">
            <a:hlinkClick r:id="rId11" action="ppaction://hlinksldjump"/>
          </p:cNvPr>
          <p:cNvSpPr txBox="1"/>
          <p:nvPr/>
        </p:nvSpPr>
        <p:spPr>
          <a:xfrm>
            <a:off x="6909730" y="1972784"/>
            <a:ext cx="1636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 </a:t>
            </a:r>
            <a:r>
              <a:rPr lang="en" sz="1000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11" action="ppaction://hlinksldjump"/>
              </a:rPr>
              <a:t>SPECIAL EVENTS</a:t>
            </a:r>
            <a:endParaRPr sz="1000" dirty="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6" name="Google Shape;126;p14"/>
          <p:cNvSpPr txBox="1"/>
          <p:nvPr/>
        </p:nvSpPr>
        <p:spPr>
          <a:xfrm>
            <a:off x="6923300" y="2210502"/>
            <a:ext cx="1636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ighteous"/>
                <a:ea typeface="Righteous"/>
                <a:cs typeface="Righteous"/>
                <a:sym typeface="Righteous"/>
              </a:rPr>
              <a:t>  </a:t>
            </a:r>
            <a:endParaRPr sz="1200" dirty="0"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12" action="ppaction://hlinksldjump"/>
              </a:rPr>
              <a:t>CURRICULUM</a:t>
            </a:r>
            <a:endParaRPr sz="1200" dirty="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7" name="Google Shape;127;p14"/>
          <p:cNvSpPr txBox="1"/>
          <p:nvPr/>
        </p:nvSpPr>
        <p:spPr>
          <a:xfrm>
            <a:off x="6885055" y="2807487"/>
            <a:ext cx="1636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ighteous"/>
                <a:ea typeface="Righteous"/>
                <a:cs typeface="Righteous"/>
                <a:sym typeface="Righteous"/>
              </a:rPr>
              <a:t> </a:t>
            </a:r>
            <a:r>
              <a:rPr lang="en" sz="1200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13" action="ppaction://hlinksldjump"/>
              </a:rPr>
              <a:t>SUPPLIES</a:t>
            </a:r>
            <a:endParaRPr sz="1200" dirty="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9" name="Google Shape;104;p14"/>
          <p:cNvSpPr/>
          <p:nvPr/>
        </p:nvSpPr>
        <p:spPr>
          <a:xfrm>
            <a:off x="7218774" y="4942950"/>
            <a:ext cx="1068900" cy="345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38;p14"/>
          <p:cNvSpPr txBox="1"/>
          <p:nvPr/>
        </p:nvSpPr>
        <p:spPr>
          <a:xfrm>
            <a:off x="6834622" y="3232237"/>
            <a:ext cx="1636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ighteous"/>
                <a:ea typeface="Righteous"/>
                <a:cs typeface="Righteous"/>
                <a:sym typeface="Righteous"/>
              </a:rPr>
              <a:t>    </a:t>
            </a:r>
            <a:r>
              <a:rPr lang="en" sz="1200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14" action="ppaction://hlinksldjump"/>
              </a:rPr>
              <a:t>CONTACT ME</a:t>
            </a:r>
            <a:endParaRPr sz="1200" dirty="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"/>
          <p:cNvSpPr txBox="1"/>
          <p:nvPr/>
        </p:nvSpPr>
        <p:spPr>
          <a:xfrm>
            <a:off x="-1637550" y="144725"/>
            <a:ext cx="106209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 CURRICULUM</a:t>
            </a:r>
            <a:endParaRPr sz="400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363" name="Google Shape;363;p38"/>
          <p:cNvSpPr txBox="1"/>
          <p:nvPr/>
        </p:nvSpPr>
        <p:spPr>
          <a:xfrm>
            <a:off x="1066800" y="1024250"/>
            <a:ext cx="5590800" cy="55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Please see the </a:t>
            </a: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  <a:hlinkClick r:id="rId4"/>
              </a:rPr>
              <a:t>district website </a:t>
            </a: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for more information.</a:t>
            </a:r>
            <a:endParaRPr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</p:txBody>
      </p:sp>
      <p:sp>
        <p:nvSpPr>
          <p:cNvPr id="364" name="Google Shape;364;p38">
            <a:hlinkClick r:id="" action="ppaction://hlinkshowjump?jump=nextslide"/>
          </p:cNvPr>
          <p:cNvSpPr/>
          <p:nvPr/>
        </p:nvSpPr>
        <p:spPr>
          <a:xfrm>
            <a:off x="7737525" y="6056400"/>
            <a:ext cx="1169100" cy="7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8">
            <a:hlinkClick r:id="" action="ppaction://hlinkshowjump?jump=previousslide"/>
          </p:cNvPr>
          <p:cNvSpPr/>
          <p:nvPr/>
        </p:nvSpPr>
        <p:spPr>
          <a:xfrm>
            <a:off x="345125" y="6056400"/>
            <a:ext cx="1169100" cy="7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8"/>
          <p:cNvSpPr txBox="1"/>
          <p:nvPr/>
        </p:nvSpPr>
        <p:spPr>
          <a:xfrm rot="5400000">
            <a:off x="-565550" y="5213050"/>
            <a:ext cx="1737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© fantastic teacher2020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13263" r="13157"/>
          <a:stretch/>
        </p:blipFill>
        <p:spPr>
          <a:xfrm>
            <a:off x="1719257" y="6102300"/>
            <a:ext cx="79779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"/>
          <p:cNvSpPr txBox="1"/>
          <p:nvPr/>
        </p:nvSpPr>
        <p:spPr>
          <a:xfrm>
            <a:off x="-1637550" y="144725"/>
            <a:ext cx="106209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       SCHOOL SUPPLIES</a:t>
            </a:r>
            <a:endParaRPr sz="400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1870364" y="1038105"/>
            <a:ext cx="4788936" cy="517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lvl="0" algn="ctr"/>
            <a:r>
              <a:rPr lang="en-US" sz="2000" dirty="0">
                <a:latin typeface="Comic Sans MS" panose="030F0702030302020204" pitchFamily="66" charset="0"/>
              </a:rPr>
              <a:t>MCSD K-12 Virtual Academy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lvl="0" algn="ctr"/>
            <a:r>
              <a:rPr lang="en-US" sz="2000" dirty="0" smtClean="0">
                <a:latin typeface="Comic Sans MS" panose="030F0702030302020204" pitchFamily="66" charset="0"/>
              </a:rPr>
              <a:t>2020-21 </a:t>
            </a:r>
            <a:r>
              <a:rPr lang="en-US" sz="2000" dirty="0">
                <a:latin typeface="Comic Sans MS" panose="030F0702030302020204" pitchFamily="66" charset="0"/>
              </a:rPr>
              <a:t>School Supply List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lvl="0" algn="ctr"/>
            <a:r>
              <a:rPr lang="en-US" sz="2000" dirty="0" smtClean="0">
                <a:latin typeface="Comic Sans MS" panose="030F0702030302020204" pitchFamily="66" charset="0"/>
              </a:rPr>
              <a:t>Grades </a:t>
            </a:r>
            <a:r>
              <a:rPr lang="en-US" sz="2000" dirty="0">
                <a:latin typeface="Comic Sans MS" panose="030F0702030302020204" pitchFamily="66" charset="0"/>
              </a:rPr>
              <a:t>K-2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lvl="0" algn="ctr"/>
            <a:endParaRPr lang="en-US" sz="2000" dirty="0">
              <a:latin typeface="Comic Sans MS" panose="030F0702030302020204" pitchFamily="66" charset="0"/>
            </a:endParaRPr>
          </a:p>
          <a:p>
            <a:pPr lvl="0" algn="ctr"/>
            <a:endParaRPr lang="en-US" sz="2000" dirty="0" smtClean="0">
              <a:latin typeface="Comic Sans MS" panose="030F0702030302020204" pitchFamily="66" charset="0"/>
            </a:endParaRPr>
          </a:p>
          <a:p>
            <a:pPr lvl="0" algn="ctr"/>
            <a:endParaRPr lang="en-US" sz="2000" dirty="0">
              <a:latin typeface="Comic Sans MS" panose="030F0702030302020204" pitchFamily="66" charset="0"/>
            </a:endParaRPr>
          </a:p>
          <a:p>
            <a:pPr lvl="0" algn="ctr"/>
            <a:endParaRPr lang="en-US" sz="2000" dirty="0" smtClean="0">
              <a:latin typeface="Comic Sans MS" panose="030F0702030302020204" pitchFamily="66" charset="0"/>
            </a:endParaRPr>
          </a:p>
          <a:p>
            <a:pPr lvl="0" algn="ctr"/>
            <a:endParaRPr lang="en-US" sz="2000" dirty="0">
              <a:latin typeface="Comic Sans MS" panose="030F0702030302020204" pitchFamily="66" charset="0"/>
            </a:endParaRPr>
          </a:p>
          <a:p>
            <a:pPr lvl="0" algn="ctr"/>
            <a:endParaRPr lang="en-US" sz="2000" dirty="0" smtClean="0">
              <a:latin typeface="Comic Sans MS" panose="030F0702030302020204" pitchFamily="66" charset="0"/>
            </a:endParaRPr>
          </a:p>
          <a:p>
            <a:pPr lvl="0" algn="ctr"/>
            <a:endParaRPr lang="en-US" sz="2000" dirty="0">
              <a:latin typeface="Comic Sans MS" panose="030F0702030302020204" pitchFamily="66" charset="0"/>
            </a:endParaRPr>
          </a:p>
          <a:p>
            <a:pPr lvl="0" algn="ctr"/>
            <a:endParaRPr lang="en-US" sz="2000" dirty="0" smtClean="0">
              <a:latin typeface="Comic Sans MS" panose="030F0702030302020204" pitchFamily="66" charset="0"/>
            </a:endParaRPr>
          </a:p>
          <a:p>
            <a:pPr lvl="0" algn="ctr"/>
            <a:endParaRPr lang="en-US" sz="2000" dirty="0">
              <a:latin typeface="Comic Sans MS" panose="030F0702030302020204" pitchFamily="66" charset="0"/>
            </a:endParaRPr>
          </a:p>
          <a:p>
            <a:pPr lvl="0" algn="ctr"/>
            <a:endParaRPr lang="en-US" sz="2000" dirty="0" smtClean="0">
              <a:latin typeface="Comic Sans MS" panose="030F0702030302020204" pitchFamily="66" charset="0"/>
            </a:endParaRPr>
          </a:p>
          <a:p>
            <a:pPr lvl="0" algn="ctr"/>
            <a:endParaRPr lang="en-US" sz="2000" dirty="0">
              <a:latin typeface="Comic Sans MS" panose="030F0702030302020204" pitchFamily="66" charset="0"/>
            </a:endParaRPr>
          </a:p>
          <a:p>
            <a:pPr lvl="0" algn="ctr"/>
            <a:endParaRPr lang="en-US" sz="2000" dirty="0" smtClean="0">
              <a:latin typeface="Comic Sans MS" panose="030F0702030302020204" pitchFamily="66" charset="0"/>
            </a:endParaRPr>
          </a:p>
          <a:p>
            <a:pPr lvl="0"/>
            <a:endParaRPr lang="en-US" dirty="0" smtClean="0">
              <a:latin typeface="Comic Sans MS" panose="030F0702030302020204" pitchFamily="66" charset="0"/>
            </a:endParaRPr>
          </a:p>
          <a:p>
            <a:pPr lvl="0" algn="ctr"/>
            <a:r>
              <a:rPr lang="en-US" dirty="0" smtClean="0">
                <a:latin typeface="Comic Sans MS" panose="030F0702030302020204" pitchFamily="66" charset="0"/>
              </a:rPr>
              <a:t>*</a:t>
            </a:r>
            <a:r>
              <a:rPr lang="en-US" dirty="0">
                <a:latin typeface="Comic Sans MS" panose="030F0702030302020204" pitchFamily="66" charset="0"/>
              </a:rPr>
              <a:t>Additional requests may be made by individual teachers</a:t>
            </a:r>
            <a:endParaRPr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</p:txBody>
      </p:sp>
      <p:sp>
        <p:nvSpPr>
          <p:cNvPr id="373" name="Google Shape;373;p39">
            <a:hlinkClick r:id="" action="ppaction://hlinkshowjump?jump=nextslide"/>
          </p:cNvPr>
          <p:cNvSpPr/>
          <p:nvPr/>
        </p:nvSpPr>
        <p:spPr>
          <a:xfrm>
            <a:off x="7737525" y="6056400"/>
            <a:ext cx="1169100" cy="7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9">
            <a:hlinkClick r:id="" action="ppaction://hlinkshowjump?jump=previousslide"/>
          </p:cNvPr>
          <p:cNvSpPr/>
          <p:nvPr/>
        </p:nvSpPr>
        <p:spPr>
          <a:xfrm>
            <a:off x="345125" y="6056400"/>
            <a:ext cx="1169100" cy="7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"/>
          <p:cNvSpPr txBox="1"/>
          <p:nvPr/>
        </p:nvSpPr>
        <p:spPr>
          <a:xfrm rot="5400000">
            <a:off x="-565550" y="5213050"/>
            <a:ext cx="1737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© fantastic teacher2020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7300" y="2105744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Internet access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Headphones w/microphone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4 – One subject notebooks (Wide Ruled)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Loose leaf paper (Wide Ruled)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4 – Pocket folders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#2 Pencils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Scissors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Glue sticks –Elmer’s purple jumbo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Construction Paper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Copy Paper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Index Cards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1 pack of 24 Crayola Crayons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Sticky notes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Highlighters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1 pack of 12 Colored Pencils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1 pack of 8 Crayola Classic Markers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Playdough </a:t>
            </a: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13263" r="13157"/>
          <a:stretch/>
        </p:blipFill>
        <p:spPr>
          <a:xfrm>
            <a:off x="1719257" y="6102300"/>
            <a:ext cx="79779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0"/>
          <p:cNvSpPr txBox="1"/>
          <p:nvPr/>
        </p:nvSpPr>
        <p:spPr>
          <a:xfrm>
            <a:off x="-1637550" y="144725"/>
            <a:ext cx="106209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           HOW TO CONTACT ME?</a:t>
            </a:r>
            <a:endParaRPr sz="400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478" name="Google Shape;478;p50"/>
          <p:cNvSpPr txBox="1"/>
          <p:nvPr/>
        </p:nvSpPr>
        <p:spPr>
          <a:xfrm>
            <a:off x="1514225" y="2221193"/>
            <a:ext cx="5636250" cy="254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dirty="0">
                <a:latin typeface="Caveat"/>
                <a:ea typeface="Caveat"/>
                <a:cs typeface="Caveat"/>
                <a:sym typeface="Caveat"/>
              </a:rPr>
              <a:t> Email: </a:t>
            </a:r>
            <a:r>
              <a:rPr lang="en-US" sz="2800" u="sng" dirty="0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jabbott@marion.k12.sc.us</a:t>
            </a:r>
            <a:endParaRPr lang="en-US" sz="2800" dirty="0">
              <a:latin typeface="Caveat"/>
              <a:ea typeface="Caveat"/>
              <a:cs typeface="Caveat"/>
              <a:sym typeface="Caveat"/>
            </a:endParaRPr>
          </a:p>
          <a:p>
            <a:pPr lvl="0" algn="ctr"/>
            <a:endParaRPr lang="en-US" sz="2800" dirty="0" smtClean="0">
              <a:latin typeface="Caveat"/>
              <a:ea typeface="Caveat"/>
              <a:cs typeface="Caveat"/>
              <a:sym typeface="Caveat"/>
            </a:endParaRPr>
          </a:p>
          <a:p>
            <a:pPr lvl="0" algn="ctr"/>
            <a:r>
              <a:rPr lang="en-US" sz="2800" dirty="0" smtClean="0">
                <a:latin typeface="Caveat"/>
                <a:ea typeface="Caveat"/>
                <a:cs typeface="Caveat"/>
                <a:sym typeface="Caveat"/>
              </a:rPr>
              <a:t>Phone</a:t>
            </a:r>
            <a:r>
              <a:rPr lang="en-US" sz="2800" dirty="0">
                <a:latin typeface="Caveat"/>
                <a:ea typeface="Caveat"/>
                <a:cs typeface="Caveat"/>
                <a:sym typeface="Caveat"/>
              </a:rPr>
              <a:t>: 843-423-8335 Ext: 3000</a:t>
            </a:r>
            <a:endParaRPr lang="en" sz="28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</p:txBody>
      </p:sp>
      <p:sp>
        <p:nvSpPr>
          <p:cNvPr id="479" name="Google Shape;479;p50">
            <a:hlinkClick r:id="" action="ppaction://hlinkshowjump?jump=nextslide"/>
          </p:cNvPr>
          <p:cNvSpPr/>
          <p:nvPr/>
        </p:nvSpPr>
        <p:spPr>
          <a:xfrm>
            <a:off x="7737525" y="6056400"/>
            <a:ext cx="1169100" cy="7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0">
            <a:hlinkClick r:id="" action="ppaction://hlinkshowjump?jump=previousslide"/>
          </p:cNvPr>
          <p:cNvSpPr/>
          <p:nvPr/>
        </p:nvSpPr>
        <p:spPr>
          <a:xfrm>
            <a:off x="345125" y="6056400"/>
            <a:ext cx="1169100" cy="7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0"/>
          <p:cNvSpPr txBox="1"/>
          <p:nvPr/>
        </p:nvSpPr>
        <p:spPr>
          <a:xfrm rot="5400000">
            <a:off x="-565550" y="5213050"/>
            <a:ext cx="1737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© fantastic teacher2020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13263" r="13157"/>
          <a:stretch/>
        </p:blipFill>
        <p:spPr>
          <a:xfrm>
            <a:off x="1719257" y="6102300"/>
            <a:ext cx="79779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/>
        </p:nvSpPr>
        <p:spPr>
          <a:xfrm>
            <a:off x="345125" y="100175"/>
            <a:ext cx="82941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ALL ABOUT ME</a:t>
            </a:r>
            <a:endParaRPr sz="580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48" name="Google Shape;148;p15">
            <a:hlinkClick r:id="" action="ppaction://hlinkshowjump?jump=nextslide"/>
          </p:cNvPr>
          <p:cNvSpPr/>
          <p:nvPr/>
        </p:nvSpPr>
        <p:spPr>
          <a:xfrm>
            <a:off x="7737525" y="6056400"/>
            <a:ext cx="1169100" cy="7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>
            <a:hlinkClick r:id="" action="ppaction://hlinkshowjump?jump=previousslide"/>
          </p:cNvPr>
          <p:cNvSpPr/>
          <p:nvPr/>
        </p:nvSpPr>
        <p:spPr>
          <a:xfrm>
            <a:off x="345125" y="6056400"/>
            <a:ext cx="1169100" cy="7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7453575" y="0"/>
            <a:ext cx="1737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© fantastic teacher2020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13263" r="13157"/>
          <a:stretch/>
        </p:blipFill>
        <p:spPr>
          <a:xfrm>
            <a:off x="1719257" y="6102300"/>
            <a:ext cx="797791" cy="609600"/>
          </a:xfrm>
          <a:prstGeom prst="rect">
            <a:avLst/>
          </a:prstGeom>
        </p:spPr>
      </p:pic>
      <p:pic>
        <p:nvPicPr>
          <p:cNvPr id="9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181" y="1742453"/>
            <a:ext cx="2914500" cy="39933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853232" y="1810293"/>
            <a:ext cx="3887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Caveat"/>
                <a:ea typeface="Caveat"/>
                <a:cs typeface="Caveat"/>
                <a:sym typeface="Caveat"/>
              </a:rPr>
              <a:t>My name is Janet Abbott, this is my 28th year teaching. This will be my 20th year in Kindergarten! I have a Master’s Degree in Educational Administration, from Coastal Carolina University. I also have a Master’s Degree in Special Education from Eastern Kentucky University. I received my Bachelor's Degree in Early Childhood from Lincoln Memorial University, in Tennessee.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/>
          <p:nvPr/>
        </p:nvSpPr>
        <p:spPr>
          <a:xfrm>
            <a:off x="-738450" y="89050"/>
            <a:ext cx="106209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STUDENTS ARRIVAL PROCEDURES</a:t>
            </a:r>
            <a:endParaRPr sz="430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1514225" y="1436175"/>
            <a:ext cx="5163666" cy="43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Virtual school starts </a:t>
            </a:r>
            <a:r>
              <a:rPr lang="en-US" sz="2000" u="sng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promptly</a:t>
            </a: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 at </a:t>
            </a:r>
            <a:r>
              <a:rPr lang="en-US" sz="2000" b="1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8:00am</a:t>
            </a: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Be on time.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Wear appropriate clothing (no pajamas).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Have your video on so we can see your wonderful face!  </a:t>
            </a:r>
            <a:endParaRPr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</p:txBody>
      </p:sp>
      <p:sp>
        <p:nvSpPr>
          <p:cNvPr id="216" name="Google Shape;216;p22">
            <a:hlinkClick r:id="" action="ppaction://hlinkshowjump?jump=nextslide"/>
          </p:cNvPr>
          <p:cNvSpPr/>
          <p:nvPr/>
        </p:nvSpPr>
        <p:spPr>
          <a:xfrm>
            <a:off x="7737525" y="6056400"/>
            <a:ext cx="1169100" cy="7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2">
            <a:hlinkClick r:id="" action="ppaction://hlinkshowjump?jump=previousslide"/>
          </p:cNvPr>
          <p:cNvSpPr/>
          <p:nvPr/>
        </p:nvSpPr>
        <p:spPr>
          <a:xfrm>
            <a:off x="345125" y="6056400"/>
            <a:ext cx="1169100" cy="7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"/>
          <p:cNvSpPr txBox="1"/>
          <p:nvPr/>
        </p:nvSpPr>
        <p:spPr>
          <a:xfrm rot="5400000">
            <a:off x="-565550" y="5213050"/>
            <a:ext cx="1737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© fantastic teacher2020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13263" r="13157"/>
          <a:stretch/>
        </p:blipFill>
        <p:spPr>
          <a:xfrm>
            <a:off x="1719257" y="6102300"/>
            <a:ext cx="79779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/>
        </p:nvSpPr>
        <p:spPr>
          <a:xfrm>
            <a:off x="1838950" y="1436175"/>
            <a:ext cx="4978500" cy="43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-960449" y="39966"/>
            <a:ext cx="106209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VIRTUAL SCHEDULE</a:t>
            </a:r>
            <a:endParaRPr sz="4000" dirty="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45" name="Google Shape;245;p25">
            <a:hlinkClick r:id="" action="ppaction://hlinkshowjump?jump=nextslide"/>
          </p:cNvPr>
          <p:cNvSpPr/>
          <p:nvPr/>
        </p:nvSpPr>
        <p:spPr>
          <a:xfrm>
            <a:off x="7737525" y="6056400"/>
            <a:ext cx="1169100" cy="7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5">
            <a:hlinkClick r:id="" action="ppaction://hlinkshowjump?jump=previousslide"/>
          </p:cNvPr>
          <p:cNvSpPr/>
          <p:nvPr/>
        </p:nvSpPr>
        <p:spPr>
          <a:xfrm>
            <a:off x="345125" y="6056400"/>
            <a:ext cx="1169100" cy="7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5"/>
          <p:cNvSpPr txBox="1"/>
          <p:nvPr/>
        </p:nvSpPr>
        <p:spPr>
          <a:xfrm rot="5400000">
            <a:off x="-565550" y="5213050"/>
            <a:ext cx="1737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© fantastic teacher2020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13263" r="13157"/>
          <a:stretch/>
        </p:blipFill>
        <p:spPr>
          <a:xfrm>
            <a:off x="891659" y="5484375"/>
            <a:ext cx="797791" cy="6096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9593"/>
              </p:ext>
            </p:extLst>
          </p:nvPr>
        </p:nvGraphicFramePr>
        <p:xfrm>
          <a:off x="1689603" y="1145811"/>
          <a:ext cx="5320796" cy="5068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578">
                  <a:extLst>
                    <a:ext uri="{9D8B030D-6E8A-4147-A177-3AD203B41FA5}">
                      <a16:colId xmlns:a16="http://schemas.microsoft.com/office/drawing/2014/main" val="1777111399"/>
                    </a:ext>
                  </a:extLst>
                </a:gridCol>
                <a:gridCol w="640618">
                  <a:extLst>
                    <a:ext uri="{9D8B030D-6E8A-4147-A177-3AD203B41FA5}">
                      <a16:colId xmlns:a16="http://schemas.microsoft.com/office/drawing/2014/main" val="2351134889"/>
                    </a:ext>
                  </a:extLst>
                </a:gridCol>
                <a:gridCol w="1010400">
                  <a:extLst>
                    <a:ext uri="{9D8B030D-6E8A-4147-A177-3AD203B41FA5}">
                      <a16:colId xmlns:a16="http://schemas.microsoft.com/office/drawing/2014/main" val="1155617464"/>
                    </a:ext>
                  </a:extLst>
                </a:gridCol>
                <a:gridCol w="1010400">
                  <a:extLst>
                    <a:ext uri="{9D8B030D-6E8A-4147-A177-3AD203B41FA5}">
                      <a16:colId xmlns:a16="http://schemas.microsoft.com/office/drawing/2014/main" val="515163302"/>
                    </a:ext>
                  </a:extLst>
                </a:gridCol>
                <a:gridCol w="1010400">
                  <a:extLst>
                    <a:ext uri="{9D8B030D-6E8A-4147-A177-3AD203B41FA5}">
                      <a16:colId xmlns:a16="http://schemas.microsoft.com/office/drawing/2014/main" val="1774756507"/>
                    </a:ext>
                  </a:extLst>
                </a:gridCol>
                <a:gridCol w="1010400">
                  <a:extLst>
                    <a:ext uri="{9D8B030D-6E8A-4147-A177-3AD203B41FA5}">
                      <a16:colId xmlns:a16="http://schemas.microsoft.com/office/drawing/2014/main" val="3306065535"/>
                    </a:ext>
                  </a:extLst>
                </a:gridCol>
              </a:tblGrid>
              <a:tr h="15404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Time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Monday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Tuesday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Wednesday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Thursday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Friday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7324950"/>
                  </a:ext>
                </a:extLst>
              </a:tr>
              <a:tr h="378057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8:00 -8:20 am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Morning Meeting/SEL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Morning Meeting/SEL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Morning Meeting/SEL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Morning Meeting/SEL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Morning Meeting/SEL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2527703"/>
                  </a:ext>
                </a:extLst>
              </a:tr>
              <a:tr h="25203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8:20 – 8:35 am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Read Aloud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Read Aloud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Read Aloud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Read Aloud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Read Aloud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5190696"/>
                  </a:ext>
                </a:extLst>
              </a:tr>
              <a:tr h="504075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8:35 – 9:00 am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Shared Reading/Mini Lesson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Shared Reading/Mini Lesson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Shared Reading/Mini Lesson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Shared Reading/Mini 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Lesson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Shared Reading/Mini Lesson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217805"/>
                  </a:ext>
                </a:extLst>
              </a:tr>
              <a:tr h="504075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9:00 – 10:00 am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Guided Reading/Indep Practice/Break as needed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Guided Reading/Indep Practice/Break as needed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Guided Reading/Indep Practice/Break as needed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Guided Reading/Indep Practice/Break as needed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Guided Reading/Indep Practice/Break as needed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163888"/>
                  </a:ext>
                </a:extLst>
              </a:tr>
              <a:tr h="25203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10:00 – 10:20 am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Word Work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Writing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Word Work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Writing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Word Work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6676653"/>
                  </a:ext>
                </a:extLst>
              </a:tr>
              <a:tr h="25203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10:20 – 11:00 am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Lunch &amp; Recess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Lunch &amp; Recess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Lunch &amp; Recess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Lunch &amp; Recess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Lunch &amp; Recess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4084611"/>
                  </a:ext>
                </a:extLst>
              </a:tr>
              <a:tr h="378057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11:00 – 11:10 am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Math 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Fluency 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Math 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Fluency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Math 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Fluency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Math 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Fluency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Math 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Fluency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5523850"/>
                  </a:ext>
                </a:extLst>
              </a:tr>
              <a:tr h="378057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11:10 -11:25 am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Math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Application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Math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Application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Math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Application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Math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Application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Math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Application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4582171"/>
                  </a:ext>
                </a:extLst>
              </a:tr>
              <a:tr h="504075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11:25 – 12:00 pm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Lesson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(Concept Development)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Lesson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(Concept Development)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Lesson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(Concept Development)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Lesson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(Concept Development)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Lesson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(Concept Development)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086035"/>
                  </a:ext>
                </a:extLst>
              </a:tr>
              <a:tr h="25203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12:00 -12:30 pm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Guided/Indep. Practice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Guided/Indep. Practice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Guided/Indep. Practice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Guided/Indep. Practice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Guided/Indep. Practice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330916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12:30 – 12:45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Break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Break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Break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Break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Break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98497"/>
                  </a:ext>
                </a:extLst>
              </a:tr>
              <a:tr h="378057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12:45 – 1:15 pm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Science/Social Studies *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Science/Social Studies *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Science/Social Studies *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Science/Social Studies *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Science/Social Studies *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6726694"/>
                  </a:ext>
                </a:extLst>
              </a:tr>
              <a:tr h="756114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1:15 – 1:55 pm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Special Area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PE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Special Area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Art  *Provided art teacher is replaced. If not, it will be a P.E. lesson. 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Special Area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Music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Special Area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Guidance 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 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Special Area 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Library 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 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7617281"/>
                  </a:ext>
                </a:extLst>
              </a:tr>
            </a:tbl>
          </a:graphicData>
        </a:graphic>
      </p:graphicFrame>
      <p:pic>
        <p:nvPicPr>
          <p:cNvPr id="1114" name="Picture 1" descr="5EA640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Picture 2" descr="A2CF11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3" descr="62E686F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" name="Picture 4" descr="F1099FC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5" descr="522F07C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9" name="Picture 6" descr="76CFF6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7" descr="52E40F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8" descr="37A841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9" descr="9068A99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10" descr="10456E0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11" descr="A9AAA2A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12" descr="F326F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13" descr="A26E86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14" descr="C8C1D8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15" descr="235BA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16" descr="7D72AF0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17" descr="94C7FE4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18" descr="8C2396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19" descr="60446A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20" descr="4EBB3A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21" descr="64E871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22" descr="221506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23" descr="6A5E5EB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24" descr="A8ED283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25" descr="1EAF3E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26" descr="A78C8A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27" descr="EACEDE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28" descr="A434D9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29" descr="A9E7C7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30" descr="384C8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31" descr="F6748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32" descr="BE4AAD6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33" descr="47C96B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34" descr="C8634A9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35" descr="2024FDB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36" descr="8BF304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37" descr="C0778A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38" descr="2DAB47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39" descr="C4B15E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40" descr="9A7E3E9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41" descr="4081845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2" descr="594AD6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3" descr="F9E1C9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4" descr="8148BBB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5" descr="E662B9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50" y="1145075"/>
            <a:ext cx="201409" cy="2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1" descr="5EA640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2" descr="A2CF11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3" descr="62E686F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" descr="F1099FC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5" descr="522F07C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6" descr="76CFF6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7" descr="52E40F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8" descr="37A841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9" descr="9068A99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10" descr="10456E0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11" descr="A9AAA2A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12" descr="F326F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13" descr="A26E86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14" descr="C8C1D8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15" descr="235BA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16" descr="7D72AF0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17" descr="94C7FE4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8" descr="8C2396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9" descr="60446A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0" descr="4EBB3A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1" descr="64E871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2" descr="221506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6A5E5EB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4" descr="A8ED283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5" descr="1EAF3E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6" descr="A78C8A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27" descr="EACEDE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28" descr="A434D9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29" descr="A9E7C7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30" descr="384C8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31" descr="F6748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32" descr="BE4AAD6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33" descr="47C96B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34" descr="C8634A9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35" descr="2024FDB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36" descr="8BF304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37" descr="C0778A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38" descr="2DAB47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9" descr="C4B15E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40" descr="9A7E3E9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41" descr="4081845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2" descr="594AD6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3" descr="F9E1C9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4" descr="8148BBB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5" descr="E662B9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/>
          <p:nvPr/>
        </p:nvSpPr>
        <p:spPr>
          <a:xfrm>
            <a:off x="-1267950" y="144725"/>
            <a:ext cx="106209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    OUR CLASSROOM RULES</a:t>
            </a:r>
            <a:endParaRPr sz="400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54" name="Google Shape;254;p26">
            <a:hlinkClick r:id="" action="ppaction://hlinkshowjump?jump=nextslide"/>
          </p:cNvPr>
          <p:cNvSpPr/>
          <p:nvPr/>
        </p:nvSpPr>
        <p:spPr>
          <a:xfrm>
            <a:off x="7737525" y="6056400"/>
            <a:ext cx="1169100" cy="7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>
            <a:hlinkClick r:id="" action="ppaction://hlinkshowjump?jump=previousslide"/>
          </p:cNvPr>
          <p:cNvSpPr/>
          <p:nvPr/>
        </p:nvSpPr>
        <p:spPr>
          <a:xfrm>
            <a:off x="345125" y="6056400"/>
            <a:ext cx="1169100" cy="7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The First Virtual Week: Schedulin' Sunday – The Kindergarte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12305" r="4674" b="4111"/>
          <a:stretch/>
        </p:blipFill>
        <p:spPr bwMode="auto">
          <a:xfrm>
            <a:off x="1514225" y="1481267"/>
            <a:ext cx="4994241" cy="40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Google Shape;256;p26"/>
          <p:cNvSpPr txBox="1"/>
          <p:nvPr/>
        </p:nvSpPr>
        <p:spPr>
          <a:xfrm rot="5400000">
            <a:off x="-565550" y="5213050"/>
            <a:ext cx="1737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© fantastic teacher2020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13263" r="13157"/>
          <a:stretch/>
        </p:blipFill>
        <p:spPr>
          <a:xfrm>
            <a:off x="1719257" y="6102300"/>
            <a:ext cx="79779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/>
          <p:nvPr/>
        </p:nvSpPr>
        <p:spPr>
          <a:xfrm>
            <a:off x="-779150" y="0"/>
            <a:ext cx="106209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ASSIGNMENTS/GRADING</a:t>
            </a:r>
            <a:endParaRPr sz="4000" dirty="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1911927" y="1094509"/>
            <a:ext cx="5602668" cy="46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Turn assignments in on time!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This is one of the ways we take attendence.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 smtClean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fontAlgn="base"/>
            <a:r>
              <a:rPr lang="en-US" sz="2000" dirty="0" smtClean="0">
                <a:latin typeface="Comic Sans MS" panose="030F0702030302020204" pitchFamily="66" charset="0"/>
              </a:rPr>
              <a:t>The grading </a:t>
            </a:r>
            <a:r>
              <a:rPr lang="en-US" sz="2000" dirty="0">
                <a:latin typeface="Comic Sans MS" panose="030F0702030302020204" pitchFamily="66" charset="0"/>
              </a:rPr>
              <a:t>system will remain on the four-point scale that it is currently used in a traditional school setting. 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fontAlgn="base"/>
            <a:endParaRPr lang="en-US" sz="2000" dirty="0">
              <a:latin typeface="Comic Sans MS" panose="030F0702030302020204" pitchFamily="66" charset="0"/>
            </a:endParaRPr>
          </a:p>
          <a:p>
            <a:pPr fontAlgn="base"/>
            <a:r>
              <a:rPr lang="en-US" sz="1600" b="1" dirty="0">
                <a:latin typeface="Comic Sans MS" panose="030F0702030302020204" pitchFamily="66" charset="0"/>
              </a:rPr>
              <a:t>E- Consistently exceeds grade level expectations.</a:t>
            </a:r>
            <a:r>
              <a:rPr lang="en-US" sz="1600" dirty="0">
                <a:latin typeface="Comic Sans MS" panose="030F0702030302020204" pitchFamily="66" charset="0"/>
              </a:rPr>
              <a:t> 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fontAlgn="base"/>
            <a:endParaRPr lang="en-US" sz="1600" dirty="0">
              <a:latin typeface="Comic Sans MS" panose="030F0702030302020204" pitchFamily="66" charset="0"/>
            </a:endParaRPr>
          </a:p>
          <a:p>
            <a:pPr fontAlgn="base"/>
            <a:r>
              <a:rPr lang="en-US" sz="1600" b="1" dirty="0">
                <a:latin typeface="Comic Sans MS" panose="030F0702030302020204" pitchFamily="66" charset="0"/>
              </a:rPr>
              <a:t>M- Meets grade level expectations.</a:t>
            </a:r>
            <a:r>
              <a:rPr lang="en-US" sz="1600" dirty="0">
                <a:latin typeface="Comic Sans MS" panose="030F0702030302020204" pitchFamily="66" charset="0"/>
              </a:rPr>
              <a:t> </a:t>
            </a:r>
          </a:p>
          <a:p>
            <a:pPr fontAlgn="base"/>
            <a:endParaRPr lang="en-US" sz="1600" b="1" dirty="0" smtClean="0">
              <a:latin typeface="Comic Sans MS" panose="030F0702030302020204" pitchFamily="66" charset="0"/>
            </a:endParaRPr>
          </a:p>
          <a:p>
            <a:pPr fontAlgn="base"/>
            <a:r>
              <a:rPr lang="en-US" sz="1600" b="1" dirty="0" smtClean="0">
                <a:latin typeface="Comic Sans MS" panose="030F0702030302020204" pitchFamily="66" charset="0"/>
              </a:rPr>
              <a:t>P- </a:t>
            </a:r>
            <a:r>
              <a:rPr lang="en-US" sz="1600" b="1" dirty="0">
                <a:latin typeface="Comic Sans MS" panose="030F0702030302020204" pitchFamily="66" charset="0"/>
              </a:rPr>
              <a:t>Progressing towards, but still not meeting grade level standards.</a:t>
            </a:r>
            <a:r>
              <a:rPr lang="en-US" sz="1600" dirty="0">
                <a:latin typeface="Comic Sans MS" panose="030F0702030302020204" pitchFamily="66" charset="0"/>
              </a:rPr>
              <a:t> </a:t>
            </a:r>
          </a:p>
          <a:p>
            <a:pPr fontAlgn="base"/>
            <a:endParaRPr lang="en-US" sz="1600" b="1" dirty="0" smtClean="0">
              <a:latin typeface="Comic Sans MS" panose="030F0702030302020204" pitchFamily="66" charset="0"/>
            </a:endParaRPr>
          </a:p>
          <a:p>
            <a:pPr fontAlgn="base"/>
            <a:r>
              <a:rPr lang="en-US" sz="1600" b="1" dirty="0" smtClean="0">
                <a:latin typeface="Comic Sans MS" panose="030F0702030302020204" pitchFamily="66" charset="0"/>
              </a:rPr>
              <a:t>N- </a:t>
            </a:r>
            <a:r>
              <a:rPr lang="en-US" sz="1600" b="1" dirty="0">
                <a:latin typeface="Comic Sans MS" panose="030F0702030302020204" pitchFamily="66" charset="0"/>
              </a:rPr>
              <a:t>Not meeting grade level expectations at this time. 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 smtClean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</p:txBody>
      </p:sp>
      <p:sp>
        <p:nvSpPr>
          <p:cNvPr id="281" name="Google Shape;281;p29">
            <a:hlinkClick r:id="" action="ppaction://hlinkshowjump?jump=nextslide"/>
          </p:cNvPr>
          <p:cNvSpPr/>
          <p:nvPr/>
        </p:nvSpPr>
        <p:spPr>
          <a:xfrm>
            <a:off x="7737525" y="6056400"/>
            <a:ext cx="1169100" cy="7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9">
            <a:hlinkClick r:id="" action="ppaction://hlinkshowjump?jump=previousslide"/>
          </p:cNvPr>
          <p:cNvSpPr/>
          <p:nvPr/>
        </p:nvSpPr>
        <p:spPr>
          <a:xfrm>
            <a:off x="345125" y="6056400"/>
            <a:ext cx="1169100" cy="7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9"/>
          <p:cNvSpPr txBox="1"/>
          <p:nvPr/>
        </p:nvSpPr>
        <p:spPr>
          <a:xfrm rot="5400000">
            <a:off x="-565550" y="5213050"/>
            <a:ext cx="1737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© fantastic teacher2020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5124" name="Picture 4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77" y="1745672"/>
            <a:ext cx="1026846" cy="10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13263" r="13157"/>
          <a:stretch/>
        </p:blipFill>
        <p:spPr>
          <a:xfrm>
            <a:off x="1719257" y="6102300"/>
            <a:ext cx="79779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/>
        </p:nvSpPr>
        <p:spPr>
          <a:xfrm>
            <a:off x="1066800" y="1486975"/>
            <a:ext cx="5212200" cy="43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Attending and participating in LIVE lessons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T</a:t>
            </a: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urning in assignments on time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P</a:t>
            </a: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articipating in recorded lessons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C</a:t>
            </a: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ompleting curriculum </a:t>
            </a:r>
            <a:endParaRPr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-1476900" y="89050"/>
            <a:ext cx="106209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 ATTENDANCE</a:t>
            </a:r>
            <a:endParaRPr sz="400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99" name="Google Shape;299;p31">
            <a:hlinkClick r:id="" action="ppaction://hlinkshowjump?jump=nextslide"/>
          </p:cNvPr>
          <p:cNvSpPr/>
          <p:nvPr/>
        </p:nvSpPr>
        <p:spPr>
          <a:xfrm>
            <a:off x="7737525" y="6056400"/>
            <a:ext cx="1169100" cy="7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1">
            <a:hlinkClick r:id="" action="ppaction://hlinkshowjump?jump=previousslide"/>
          </p:cNvPr>
          <p:cNvSpPr/>
          <p:nvPr/>
        </p:nvSpPr>
        <p:spPr>
          <a:xfrm>
            <a:off x="345125" y="6056400"/>
            <a:ext cx="1169100" cy="7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1"/>
          <p:cNvSpPr txBox="1"/>
          <p:nvPr/>
        </p:nvSpPr>
        <p:spPr>
          <a:xfrm rot="5400000">
            <a:off x="-565550" y="5213050"/>
            <a:ext cx="1737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© fantastic teacher2020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13263" r="13157"/>
          <a:stretch/>
        </p:blipFill>
        <p:spPr>
          <a:xfrm>
            <a:off x="1719257" y="6102300"/>
            <a:ext cx="79779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"/>
          <p:cNvSpPr txBox="1"/>
          <p:nvPr/>
        </p:nvSpPr>
        <p:spPr>
          <a:xfrm>
            <a:off x="-1637550" y="144725"/>
            <a:ext cx="106209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          BIRTHDAYS</a:t>
            </a:r>
            <a:endParaRPr sz="400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345" name="Google Shape;345;p36"/>
          <p:cNvSpPr txBox="1"/>
          <p:nvPr/>
        </p:nvSpPr>
        <p:spPr>
          <a:xfrm>
            <a:off x="2117100" y="1068775"/>
            <a:ext cx="4909800" cy="55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We will be celebrating birthdays in the mornings during our Morning Meeting.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 smtClean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 smtClean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Birthday song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Birthday s</a:t>
            </a: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tudent “show and tell”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Other students take turns saying something special to the birthday student or about the birthday student</a:t>
            </a:r>
          </a:p>
        </p:txBody>
      </p:sp>
      <p:sp>
        <p:nvSpPr>
          <p:cNvPr id="346" name="Google Shape;346;p36">
            <a:hlinkClick r:id="" action="ppaction://hlinkshowjump?jump=nextslide"/>
          </p:cNvPr>
          <p:cNvSpPr/>
          <p:nvPr/>
        </p:nvSpPr>
        <p:spPr>
          <a:xfrm>
            <a:off x="7737525" y="6056400"/>
            <a:ext cx="1169100" cy="7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6">
            <a:hlinkClick r:id="" action="ppaction://hlinkshowjump?jump=previousslide"/>
          </p:cNvPr>
          <p:cNvSpPr/>
          <p:nvPr/>
        </p:nvSpPr>
        <p:spPr>
          <a:xfrm>
            <a:off x="345125" y="6056400"/>
            <a:ext cx="1169100" cy="7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6"/>
          <p:cNvSpPr txBox="1"/>
          <p:nvPr/>
        </p:nvSpPr>
        <p:spPr>
          <a:xfrm rot="5400000">
            <a:off x="-565550" y="5213050"/>
            <a:ext cx="1737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© fantastic teacher2020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4098" name="Picture 2" descr="It's your birthday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35" y="2003491"/>
            <a:ext cx="1604530" cy="16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13263" r="13157"/>
          <a:stretch/>
        </p:blipFill>
        <p:spPr>
          <a:xfrm>
            <a:off x="1719257" y="6102300"/>
            <a:ext cx="79779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"/>
          <p:cNvSpPr txBox="1"/>
          <p:nvPr/>
        </p:nvSpPr>
        <p:spPr>
          <a:xfrm>
            <a:off x="-1637550" y="144725"/>
            <a:ext cx="106209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   SPECIAL EVENTS</a:t>
            </a:r>
            <a:endParaRPr sz="400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354" name="Google Shape;354;p37"/>
          <p:cNvSpPr txBox="1"/>
          <p:nvPr/>
        </p:nvSpPr>
        <p:spPr>
          <a:xfrm>
            <a:off x="1219200" y="1260764"/>
            <a:ext cx="6106450" cy="53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veat"/>
                <a:ea typeface="Caveat"/>
                <a:cs typeface="Caveat"/>
                <a:sym typeface="Caveat"/>
              </a:rPr>
              <a:t>     </a:t>
            </a:r>
            <a:endParaRPr sz="2000" dirty="0">
              <a:latin typeface="Caveat"/>
              <a:ea typeface="Caveat"/>
              <a:cs typeface="Caveat"/>
              <a:sym typeface="Cave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V</a:t>
            </a: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irtual field trips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S</a:t>
            </a: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pecial guests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G</a:t>
            </a: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ame days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S</a:t>
            </a: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pirit days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Teacher drive-by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 smtClean="0">
                <a:latin typeface="Comic Sans MS" panose="030F0702030302020204" pitchFamily="66" charset="0"/>
                <a:ea typeface="Caveat"/>
                <a:cs typeface="Caveat"/>
                <a:sym typeface="Caveat"/>
              </a:rPr>
              <a:t>Pajama days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dirty="0">
              <a:latin typeface="Comic Sans MS" panose="030F0702030302020204" pitchFamily="66" charset="0"/>
              <a:ea typeface="Caveat"/>
              <a:cs typeface="Caveat"/>
              <a:sym typeface="Caveat"/>
            </a:endParaRPr>
          </a:p>
        </p:txBody>
      </p:sp>
      <p:sp>
        <p:nvSpPr>
          <p:cNvPr id="355" name="Google Shape;355;p37">
            <a:hlinkClick r:id="" action="ppaction://hlinkshowjump?jump=nextslide"/>
          </p:cNvPr>
          <p:cNvSpPr/>
          <p:nvPr/>
        </p:nvSpPr>
        <p:spPr>
          <a:xfrm>
            <a:off x="7737525" y="6056400"/>
            <a:ext cx="1169100" cy="7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>
            <a:hlinkClick r:id="" action="ppaction://hlinkshowjump?jump=previousslide"/>
          </p:cNvPr>
          <p:cNvSpPr/>
          <p:nvPr/>
        </p:nvSpPr>
        <p:spPr>
          <a:xfrm>
            <a:off x="345125" y="6056400"/>
            <a:ext cx="1169100" cy="7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7"/>
          <p:cNvSpPr txBox="1"/>
          <p:nvPr/>
        </p:nvSpPr>
        <p:spPr>
          <a:xfrm rot="5400000">
            <a:off x="-565550" y="5213050"/>
            <a:ext cx="17370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© fantastic teacher2020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13263" r="13157"/>
          <a:stretch/>
        </p:blipFill>
        <p:spPr>
          <a:xfrm>
            <a:off x="1719257" y="6102300"/>
            <a:ext cx="79779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1021</Words>
  <Application>Microsoft Office PowerPoint</Application>
  <PresentationFormat>On-screen Show (4:3)</PresentationFormat>
  <Paragraphs>278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Righteous</vt:lpstr>
      <vt:lpstr>Times New Roman</vt:lpstr>
      <vt:lpstr>Impact</vt:lpstr>
      <vt:lpstr>Comic Sans MS</vt:lpstr>
      <vt:lpstr>Indie Flower</vt:lpstr>
      <vt:lpstr>Arial</vt:lpstr>
      <vt:lpstr>Caveat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Abbott</dc:creator>
  <cp:lastModifiedBy>Jackie O'Neal</cp:lastModifiedBy>
  <cp:revision>89</cp:revision>
  <dcterms:modified xsi:type="dcterms:W3CDTF">2020-08-24T13:37:31Z</dcterms:modified>
</cp:coreProperties>
</file>